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4"/>
  </p:notesMasterIdLst>
  <p:sldIdLst>
    <p:sldId id="256" r:id="rId2"/>
    <p:sldId id="262" r:id="rId3"/>
    <p:sldId id="257" r:id="rId4"/>
    <p:sldId id="260" r:id="rId5"/>
    <p:sldId id="261" r:id="rId6"/>
    <p:sldId id="263" r:id="rId7"/>
    <p:sldId id="264" r:id="rId8"/>
    <p:sldId id="265" r:id="rId9"/>
    <p:sldId id="278" r:id="rId10"/>
    <p:sldId id="287" r:id="rId11"/>
    <p:sldId id="289" r:id="rId12"/>
    <p:sldId id="290"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909" y="55"/>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6/27/2022</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9</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8D5C8DB-37F8-41FF-8859-553273060BF7}" type="slidenum">
              <a:rPr lang="en-US" altLang="en-US" smtClean="0"/>
              <a:pPr>
                <a:defRPr/>
              </a:pPr>
              <a:t>11</a:t>
            </a:fld>
            <a:endParaRPr lang="en-US" altLang="en-US"/>
          </a:p>
        </p:txBody>
      </p:sp>
    </p:spTree>
    <p:extLst>
      <p:ext uri="{BB962C8B-B14F-4D97-AF65-F5344CB8AC3E}">
        <p14:creationId xmlns:p14="http://schemas.microsoft.com/office/powerpoint/2010/main" val="1577011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C2D71EF0-B84A-45FF-A3DC-095D9804F01E}"/>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2752A32-B4E3-49D2-8C31-2A2E367B3347}" type="slidenum">
              <a:rPr lang="en-US" altLang="en-US"/>
              <a:pPr eaLnBrk="1" hangingPunct="1"/>
              <a:t>12</a:t>
            </a:fld>
            <a:endParaRPr lang="en-US" altLang="en-US"/>
          </a:p>
        </p:txBody>
      </p:sp>
      <p:sp>
        <p:nvSpPr>
          <p:cNvPr id="4099" name="Rectangle 2">
            <a:extLst>
              <a:ext uri="{FF2B5EF4-FFF2-40B4-BE49-F238E27FC236}">
                <a16:creationId xmlns:a16="http://schemas.microsoft.com/office/drawing/2014/main" id="{AA3CAF8E-0006-4676-994D-C184776B4E37}"/>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7A6D05CB-F577-4C70-8D9F-34AFD4FBDAF5}"/>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Trade Usage </a:t>
            </a:r>
            <a:r>
              <a:rPr lang="en-US" altLang="en-US"/>
              <a:t>and 201</a:t>
            </a:r>
            <a:endParaRPr lang="en-US" altLang="en-US" dirty="0"/>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76948-6181-49E4-80F9-1010B78266FF}"/>
              </a:ext>
            </a:extLst>
          </p:cNvPr>
          <p:cNvSpPr>
            <a:spLocks noGrp="1"/>
          </p:cNvSpPr>
          <p:nvPr>
            <p:ph type="title"/>
          </p:nvPr>
        </p:nvSpPr>
        <p:spPr/>
        <p:txBody>
          <a:bodyPr/>
          <a:lstStyle/>
          <a:p>
            <a:r>
              <a:rPr lang="en-US" dirty="0"/>
              <a:t>201(3)</a:t>
            </a:r>
          </a:p>
        </p:txBody>
      </p:sp>
      <p:sp>
        <p:nvSpPr>
          <p:cNvPr id="3" name="Content Placeholder 2">
            <a:extLst>
              <a:ext uri="{FF2B5EF4-FFF2-40B4-BE49-F238E27FC236}">
                <a16:creationId xmlns:a16="http://schemas.microsoft.com/office/drawing/2014/main" id="{59AF4EEA-40B9-45B0-880B-551CB9AD2B33}"/>
              </a:ext>
            </a:extLst>
          </p:cNvPr>
          <p:cNvSpPr>
            <a:spLocks noGrp="1"/>
          </p:cNvSpPr>
          <p:nvPr>
            <p:ph idx="1"/>
          </p:nvPr>
        </p:nvSpPr>
        <p:spPr/>
        <p:txBody>
          <a:bodyPr/>
          <a:lstStyle/>
          <a:p>
            <a:r>
              <a:rPr lang="en-US" sz="2800" dirty="0">
                <a:effectLst/>
                <a:ea typeface="Times New Roman" panose="02020603050405020304" pitchFamily="18" charset="0"/>
                <a:cs typeface="Arial" panose="020B0604020202020204" pitchFamily="34" charset="0"/>
              </a:rPr>
              <a:t>(3) Except as stated in this Section, neither party is bound by the meaning attached by the other, even though the result may be a failure of mutual assent.</a:t>
            </a:r>
            <a:endParaRPr lang="en-US" sz="2800" dirty="0">
              <a:effectLst/>
              <a:ea typeface="Times New Roman" panose="02020603050405020304" pitchFamily="18" charset="0"/>
            </a:endParaRPr>
          </a:p>
          <a:p>
            <a:r>
              <a:rPr lang="en-US" dirty="0"/>
              <a:t>This does not always give the results we want. </a:t>
            </a:r>
          </a:p>
        </p:txBody>
      </p:sp>
    </p:spTree>
    <p:extLst>
      <p:ext uri="{BB962C8B-B14F-4D97-AF65-F5344CB8AC3E}">
        <p14:creationId xmlns:p14="http://schemas.microsoft.com/office/powerpoint/2010/main" val="1532626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FC11A-022E-4F39-BF8F-56B45A78DCED}"/>
              </a:ext>
            </a:extLst>
          </p:cNvPr>
          <p:cNvSpPr>
            <a:spLocks noGrp="1"/>
          </p:cNvSpPr>
          <p:nvPr>
            <p:ph type="title"/>
          </p:nvPr>
        </p:nvSpPr>
        <p:spPr/>
        <p:txBody>
          <a:bodyPr/>
          <a:lstStyle/>
          <a:p>
            <a:r>
              <a:rPr lang="en-US" dirty="0" err="1"/>
              <a:t>Sowle</a:t>
            </a:r>
            <a:r>
              <a:rPr lang="en-US" dirty="0"/>
              <a:t> and Heyman</a:t>
            </a:r>
          </a:p>
        </p:txBody>
      </p:sp>
      <p:sp>
        <p:nvSpPr>
          <p:cNvPr id="3" name="Content Placeholder 2">
            <a:extLst>
              <a:ext uri="{FF2B5EF4-FFF2-40B4-BE49-F238E27FC236}">
                <a16:creationId xmlns:a16="http://schemas.microsoft.com/office/drawing/2014/main" id="{67D80538-2DE3-442B-A44B-91B030FE2A9C}"/>
              </a:ext>
            </a:extLst>
          </p:cNvPr>
          <p:cNvSpPr>
            <a:spLocks noGrp="1"/>
          </p:cNvSpPr>
          <p:nvPr>
            <p:ph idx="1"/>
          </p:nvPr>
        </p:nvSpPr>
        <p:spPr>
          <a:xfrm>
            <a:off x="381000" y="1163637"/>
            <a:ext cx="8229600" cy="5694363"/>
          </a:xfrm>
        </p:spPr>
        <p:txBody>
          <a:bodyPr/>
          <a:lstStyle/>
          <a:p>
            <a:r>
              <a:rPr lang="en-US" sz="2400" dirty="0">
                <a:solidFill>
                  <a:srgbClr val="000000"/>
                </a:solidFill>
                <a:effectLst/>
                <a:ea typeface="Times New Roman" panose="02020603050405020304" pitchFamily="18" charset="0"/>
                <a:cs typeface="Verdana" panose="020B0604030504040204" pitchFamily="34" charset="0"/>
              </a:rPr>
              <a:t>Steve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ffectLst/>
                <a:ea typeface="Times New Roman" panose="02020603050405020304" pitchFamily="18" charset="0"/>
                <a:cs typeface="Verdana" panose="020B0604030504040204" pitchFamily="34" charset="0"/>
              </a:rPr>
              <a:t> is the manager and lead singer of the band, Sounds of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ffectLst/>
                <a:ea typeface="Times New Roman" panose="02020603050405020304" pitchFamily="18" charset="0"/>
                <a:cs typeface="Verdana" panose="020B0604030504040204" pitchFamily="34" charset="0"/>
              </a:rPr>
              <a:t>, which specializes in the big band sound of the 1940s.  The band has just produced its first CD,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ffectLst/>
                <a:ea typeface="Times New Roman" panose="02020603050405020304" pitchFamily="18" charset="0"/>
                <a:cs typeface="Verdana" panose="020B0604030504040204" pitchFamily="34" charset="0"/>
              </a:rPr>
              <a:t> First. Heyman promises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ffectLst/>
                <a:ea typeface="Times New Roman" panose="02020603050405020304" pitchFamily="18" charset="0"/>
                <a:cs typeface="Verdana" panose="020B0604030504040204" pitchFamily="34" charset="0"/>
              </a:rPr>
              <a:t>, “I will pay you $5000 for one night to perform at Heyman’s Hang Out to sing your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a typeface="Times New Roman" panose="02020603050405020304" pitchFamily="18" charset="0"/>
                <a:cs typeface="Verdana" panose="020B0604030504040204" pitchFamily="34" charset="0"/>
              </a:rPr>
              <a:t>’</a:t>
            </a:r>
            <a:r>
              <a:rPr lang="en-US" sz="2400" dirty="0">
                <a:solidFill>
                  <a:srgbClr val="000000"/>
                </a:solidFill>
                <a:effectLst/>
                <a:ea typeface="Times New Roman" panose="02020603050405020304" pitchFamily="18" charset="0"/>
                <a:cs typeface="Verdana" panose="020B0604030504040204" pitchFamily="34" charset="0"/>
              </a:rPr>
              <a:t> music on December 7.”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ffectLst/>
                <a:ea typeface="Times New Roman" panose="02020603050405020304" pitchFamily="18" charset="0"/>
                <a:cs typeface="Verdana" panose="020B0604030504040204" pitchFamily="34" charset="0"/>
              </a:rPr>
              <a:t> promises to “sing his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ffectLst/>
                <a:ea typeface="Times New Roman" panose="02020603050405020304" pitchFamily="18" charset="0"/>
                <a:cs typeface="Verdana" panose="020B0604030504040204" pitchFamily="34" charset="0"/>
              </a:rPr>
              <a:t>’ music.” Heyman happens to think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ffectLst/>
                <a:ea typeface="Times New Roman" panose="02020603050405020304" pitchFamily="18" charset="0"/>
                <a:cs typeface="Verdana" panose="020B0604030504040204" pitchFamily="34" charset="0"/>
              </a:rPr>
              <a:t>” music means rhythm and blues, not the big band sound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ffectLst/>
                <a:ea typeface="Times New Roman" panose="02020603050405020304" pitchFamily="18" charset="0"/>
                <a:cs typeface="Verdana" panose="020B0604030504040204" pitchFamily="34" charset="0"/>
              </a:rPr>
              <a:t> thought Heyman meant.  Neither </a:t>
            </a:r>
            <a:r>
              <a:rPr lang="en-US" sz="2400" dirty="0" err="1">
                <a:solidFill>
                  <a:srgbClr val="000000"/>
                </a:solidFill>
                <a:effectLst/>
                <a:ea typeface="Times New Roman" panose="02020603050405020304" pitchFamily="18" charset="0"/>
                <a:cs typeface="Verdana" panose="020B0604030504040204" pitchFamily="34" charset="0"/>
              </a:rPr>
              <a:t>Sowle</a:t>
            </a:r>
            <a:r>
              <a:rPr lang="en-US" sz="2400" dirty="0">
                <a:solidFill>
                  <a:srgbClr val="000000"/>
                </a:solidFill>
                <a:effectLst/>
                <a:ea typeface="Times New Roman" panose="02020603050405020304" pitchFamily="18" charset="0"/>
                <a:cs typeface="Verdana" panose="020B0604030504040204" pitchFamily="34" charset="0"/>
              </a:rPr>
              <a:t> nor Heyman was aware of the misunderstanding.</a:t>
            </a:r>
          </a:p>
          <a:p>
            <a:r>
              <a:rPr lang="en-US" sz="2400" dirty="0"/>
              <a:t>Under 201(3) is there a failure of mutual assent? </a:t>
            </a:r>
          </a:p>
          <a:p>
            <a:r>
              <a:rPr lang="en-US" sz="2400" dirty="0"/>
              <a:t>(a) Yes</a:t>
            </a:r>
          </a:p>
          <a:p>
            <a:r>
              <a:rPr lang="en-US" sz="2400" dirty="0"/>
              <a:t>(b) No</a:t>
            </a:r>
            <a:endParaRPr lang="en-US" sz="2000" dirty="0"/>
          </a:p>
        </p:txBody>
      </p:sp>
    </p:spTree>
    <p:extLst>
      <p:ext uri="{BB962C8B-B14F-4D97-AF65-F5344CB8AC3E}">
        <p14:creationId xmlns:p14="http://schemas.microsoft.com/office/powerpoint/2010/main" val="963784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712CC1-1CD1-4251-8985-A0A1A229382A}"/>
              </a:ext>
            </a:extLst>
          </p:cNvPr>
          <p:cNvSpPr/>
          <p:nvPr/>
        </p:nvSpPr>
        <p:spPr>
          <a:xfrm>
            <a:off x="533400" y="838200"/>
            <a:ext cx="8153400" cy="403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Text Box 4">
            <a:extLst>
              <a:ext uri="{FF2B5EF4-FFF2-40B4-BE49-F238E27FC236}">
                <a16:creationId xmlns:a16="http://schemas.microsoft.com/office/drawing/2014/main" id="{8B7213F6-F6EC-43EA-8821-900E390993E0}"/>
              </a:ext>
            </a:extLst>
          </p:cNvPr>
          <p:cNvSpPr txBox="1">
            <a:spLocks noChangeArrowheads="1"/>
          </p:cNvSpPr>
          <p:nvPr/>
        </p:nvSpPr>
        <p:spPr bwMode="auto">
          <a:xfrm>
            <a:off x="2590800" y="1371600"/>
            <a:ext cx="632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Objective intent test adequately resolves any ambiguity?</a:t>
            </a:r>
          </a:p>
        </p:txBody>
      </p:sp>
      <p:sp>
        <p:nvSpPr>
          <p:cNvPr id="2051" name="Line 5">
            <a:extLst>
              <a:ext uri="{FF2B5EF4-FFF2-40B4-BE49-F238E27FC236}">
                <a16:creationId xmlns:a16="http://schemas.microsoft.com/office/drawing/2014/main" id="{C2F93AE9-EE3E-4C0D-B84B-76F68AC425A3}"/>
              </a:ext>
            </a:extLst>
          </p:cNvPr>
          <p:cNvSpPr>
            <a:spLocks noChangeShapeType="1"/>
          </p:cNvSpPr>
          <p:nvPr/>
        </p:nvSpPr>
        <p:spPr bwMode="auto">
          <a:xfrm flipH="1">
            <a:off x="1600200" y="685800"/>
            <a:ext cx="22098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Line 6">
            <a:extLst>
              <a:ext uri="{FF2B5EF4-FFF2-40B4-BE49-F238E27FC236}">
                <a16:creationId xmlns:a16="http://schemas.microsoft.com/office/drawing/2014/main" id="{80F66D7F-AAC8-4C24-8C8E-0686E01B16B4}"/>
              </a:ext>
            </a:extLst>
          </p:cNvPr>
          <p:cNvSpPr>
            <a:spLocks noChangeShapeType="1"/>
          </p:cNvSpPr>
          <p:nvPr/>
        </p:nvSpPr>
        <p:spPr bwMode="auto">
          <a:xfrm>
            <a:off x="3775075" y="685800"/>
            <a:ext cx="11430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3" name="Text Box 7">
            <a:extLst>
              <a:ext uri="{FF2B5EF4-FFF2-40B4-BE49-F238E27FC236}">
                <a16:creationId xmlns:a16="http://schemas.microsoft.com/office/drawing/2014/main" id="{0D6D5D0D-D865-48B9-B59C-65610EC69FC4}"/>
              </a:ext>
            </a:extLst>
          </p:cNvPr>
          <p:cNvSpPr txBox="1">
            <a:spLocks noChangeArrowheads="1"/>
          </p:cNvSpPr>
          <p:nvPr/>
        </p:nvSpPr>
        <p:spPr bwMode="auto">
          <a:xfrm>
            <a:off x="3962400" y="1447800"/>
            <a:ext cx="251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2054" name="Text Box 8">
            <a:extLst>
              <a:ext uri="{FF2B5EF4-FFF2-40B4-BE49-F238E27FC236}">
                <a16:creationId xmlns:a16="http://schemas.microsoft.com/office/drawing/2014/main" id="{7E4780C2-FDE1-467D-AF17-01CE284306C3}"/>
              </a:ext>
            </a:extLst>
          </p:cNvPr>
          <p:cNvSpPr txBox="1">
            <a:spLocks noChangeArrowheads="1"/>
          </p:cNvSpPr>
          <p:nvPr/>
        </p:nvSpPr>
        <p:spPr bwMode="auto">
          <a:xfrm>
            <a:off x="4800600" y="24384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Misunderstanding?</a:t>
            </a:r>
          </a:p>
        </p:txBody>
      </p:sp>
      <p:sp>
        <p:nvSpPr>
          <p:cNvPr id="2055" name="Line 9">
            <a:extLst>
              <a:ext uri="{FF2B5EF4-FFF2-40B4-BE49-F238E27FC236}">
                <a16:creationId xmlns:a16="http://schemas.microsoft.com/office/drawing/2014/main" id="{72821981-4B65-4502-8DC9-D3A2193343E2}"/>
              </a:ext>
            </a:extLst>
          </p:cNvPr>
          <p:cNvSpPr>
            <a:spLocks noChangeShapeType="1"/>
          </p:cNvSpPr>
          <p:nvPr/>
        </p:nvSpPr>
        <p:spPr bwMode="auto">
          <a:xfrm flipH="1">
            <a:off x="4495800" y="2895600"/>
            <a:ext cx="1066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6" name="Text Box 10">
            <a:extLst>
              <a:ext uri="{FF2B5EF4-FFF2-40B4-BE49-F238E27FC236}">
                <a16:creationId xmlns:a16="http://schemas.microsoft.com/office/drawing/2014/main" id="{FA7B5CB7-3DC4-4A69-B327-4836C54C181B}"/>
              </a:ext>
            </a:extLst>
          </p:cNvPr>
          <p:cNvSpPr txBox="1">
            <a:spLocks noChangeArrowheads="1"/>
          </p:cNvSpPr>
          <p:nvPr/>
        </p:nvSpPr>
        <p:spPr bwMode="auto">
          <a:xfrm>
            <a:off x="1752600" y="3429000"/>
            <a:ext cx="3810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One party knows or should know of the misunderstanding?</a:t>
            </a:r>
          </a:p>
        </p:txBody>
      </p:sp>
      <p:sp>
        <p:nvSpPr>
          <p:cNvPr id="2057" name="Line 11">
            <a:extLst>
              <a:ext uri="{FF2B5EF4-FFF2-40B4-BE49-F238E27FC236}">
                <a16:creationId xmlns:a16="http://schemas.microsoft.com/office/drawing/2014/main" id="{6C5B7EAE-2838-44F1-B118-D8BEC93D1A17}"/>
              </a:ext>
            </a:extLst>
          </p:cNvPr>
          <p:cNvSpPr>
            <a:spLocks noChangeShapeType="1"/>
          </p:cNvSpPr>
          <p:nvPr/>
        </p:nvSpPr>
        <p:spPr bwMode="auto">
          <a:xfrm flipH="1">
            <a:off x="2590800" y="41148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Line 12">
            <a:extLst>
              <a:ext uri="{FF2B5EF4-FFF2-40B4-BE49-F238E27FC236}">
                <a16:creationId xmlns:a16="http://schemas.microsoft.com/office/drawing/2014/main" id="{7ED92DE8-9EEA-4B1C-8842-B5A47713B38A}"/>
              </a:ext>
            </a:extLst>
          </p:cNvPr>
          <p:cNvSpPr>
            <a:spLocks noChangeShapeType="1"/>
          </p:cNvSpPr>
          <p:nvPr/>
        </p:nvSpPr>
        <p:spPr bwMode="auto">
          <a:xfrm>
            <a:off x="3352800" y="4114800"/>
            <a:ext cx="609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Text Box 13">
            <a:extLst>
              <a:ext uri="{FF2B5EF4-FFF2-40B4-BE49-F238E27FC236}">
                <a16:creationId xmlns:a16="http://schemas.microsoft.com/office/drawing/2014/main" id="{05048A04-EF9D-4A31-9759-9268AB520206}"/>
              </a:ext>
            </a:extLst>
          </p:cNvPr>
          <p:cNvSpPr txBox="1">
            <a:spLocks noChangeArrowheads="1"/>
          </p:cNvSpPr>
          <p:nvPr/>
        </p:nvSpPr>
        <p:spPr bwMode="auto">
          <a:xfrm>
            <a:off x="1828800" y="4648200"/>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 contract under 201</a:t>
            </a:r>
          </a:p>
        </p:txBody>
      </p:sp>
      <p:sp>
        <p:nvSpPr>
          <p:cNvPr id="2060" name="Text Box 14">
            <a:extLst>
              <a:ext uri="{FF2B5EF4-FFF2-40B4-BE49-F238E27FC236}">
                <a16:creationId xmlns:a16="http://schemas.microsoft.com/office/drawing/2014/main" id="{93288DCE-F3C1-4AE1-819A-0DFDF8D28293}"/>
              </a:ext>
            </a:extLst>
          </p:cNvPr>
          <p:cNvSpPr txBox="1">
            <a:spLocks noChangeArrowheads="1"/>
          </p:cNvSpPr>
          <p:nvPr/>
        </p:nvSpPr>
        <p:spPr bwMode="auto">
          <a:xfrm>
            <a:off x="3505200" y="4648200"/>
            <a:ext cx="13716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Interpret against party with knowledge </a:t>
            </a:r>
          </a:p>
        </p:txBody>
      </p:sp>
      <p:sp>
        <p:nvSpPr>
          <p:cNvPr id="2061" name="Line 15">
            <a:extLst>
              <a:ext uri="{FF2B5EF4-FFF2-40B4-BE49-F238E27FC236}">
                <a16:creationId xmlns:a16="http://schemas.microsoft.com/office/drawing/2014/main" id="{E81F392A-0291-46A9-BFBF-5D1F838B2A09}"/>
              </a:ext>
            </a:extLst>
          </p:cNvPr>
          <p:cNvSpPr>
            <a:spLocks noChangeShapeType="1"/>
          </p:cNvSpPr>
          <p:nvPr/>
        </p:nvSpPr>
        <p:spPr bwMode="auto">
          <a:xfrm>
            <a:off x="5562600" y="2895600"/>
            <a:ext cx="1600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2" name="Text Box 16">
            <a:extLst>
              <a:ext uri="{FF2B5EF4-FFF2-40B4-BE49-F238E27FC236}">
                <a16:creationId xmlns:a16="http://schemas.microsoft.com/office/drawing/2014/main" id="{BF8D64B4-0DF8-4215-A9D8-683ED7B5E2A8}"/>
              </a:ext>
            </a:extLst>
          </p:cNvPr>
          <p:cNvSpPr txBox="1">
            <a:spLocks noChangeArrowheads="1"/>
          </p:cNvSpPr>
          <p:nvPr/>
        </p:nvSpPr>
        <p:spPr bwMode="auto">
          <a:xfrm>
            <a:off x="5943600" y="3505200"/>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Main purpose of the contract can be determined?</a:t>
            </a:r>
          </a:p>
        </p:txBody>
      </p:sp>
      <p:sp>
        <p:nvSpPr>
          <p:cNvPr id="2063" name="Line 17">
            <a:extLst>
              <a:ext uri="{FF2B5EF4-FFF2-40B4-BE49-F238E27FC236}">
                <a16:creationId xmlns:a16="http://schemas.microsoft.com/office/drawing/2014/main" id="{1F2959D7-AA5B-4FC3-8B6D-6245804E06AB}"/>
              </a:ext>
            </a:extLst>
          </p:cNvPr>
          <p:cNvSpPr>
            <a:spLocks noChangeShapeType="1"/>
          </p:cNvSpPr>
          <p:nvPr/>
        </p:nvSpPr>
        <p:spPr bwMode="auto">
          <a:xfrm flipH="1">
            <a:off x="6400800" y="4114800"/>
            <a:ext cx="9144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Text Box 18">
            <a:extLst>
              <a:ext uri="{FF2B5EF4-FFF2-40B4-BE49-F238E27FC236}">
                <a16:creationId xmlns:a16="http://schemas.microsoft.com/office/drawing/2014/main" id="{9807CDFC-8A71-4E68-9C28-2099DB5F2BF7}"/>
              </a:ext>
            </a:extLst>
          </p:cNvPr>
          <p:cNvSpPr txBox="1">
            <a:spLocks noChangeArrowheads="1"/>
          </p:cNvSpPr>
          <p:nvPr/>
        </p:nvSpPr>
        <p:spPr bwMode="auto">
          <a:xfrm>
            <a:off x="5562600" y="4724400"/>
            <a:ext cx="1676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Use hypothetical intent test</a:t>
            </a:r>
          </a:p>
        </p:txBody>
      </p:sp>
      <p:sp>
        <p:nvSpPr>
          <p:cNvPr id="2065" name="Line 19">
            <a:extLst>
              <a:ext uri="{FF2B5EF4-FFF2-40B4-BE49-F238E27FC236}">
                <a16:creationId xmlns:a16="http://schemas.microsoft.com/office/drawing/2014/main" id="{658CEAB6-1D6F-4BD9-A669-53890F0AA4A7}"/>
              </a:ext>
            </a:extLst>
          </p:cNvPr>
          <p:cNvSpPr>
            <a:spLocks noChangeShapeType="1"/>
          </p:cNvSpPr>
          <p:nvPr/>
        </p:nvSpPr>
        <p:spPr bwMode="auto">
          <a:xfrm>
            <a:off x="7315200" y="4114800"/>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6" name="Text Box 20">
            <a:extLst>
              <a:ext uri="{FF2B5EF4-FFF2-40B4-BE49-F238E27FC236}">
                <a16:creationId xmlns:a16="http://schemas.microsoft.com/office/drawing/2014/main" id="{8FE89BAB-9E18-4C92-B17F-238939FE28CF}"/>
              </a:ext>
            </a:extLst>
          </p:cNvPr>
          <p:cNvSpPr txBox="1">
            <a:spLocks noChangeArrowheads="1"/>
          </p:cNvSpPr>
          <p:nvPr/>
        </p:nvSpPr>
        <p:spPr bwMode="auto">
          <a:xfrm>
            <a:off x="7543800" y="4876800"/>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Use other strategies</a:t>
            </a:r>
          </a:p>
        </p:txBody>
      </p:sp>
      <p:sp>
        <p:nvSpPr>
          <p:cNvPr id="2067" name="Text Box 21">
            <a:extLst>
              <a:ext uri="{FF2B5EF4-FFF2-40B4-BE49-F238E27FC236}">
                <a16:creationId xmlns:a16="http://schemas.microsoft.com/office/drawing/2014/main" id="{FFD979E2-B873-41A4-9293-991D0DD249EF}"/>
              </a:ext>
            </a:extLst>
          </p:cNvPr>
          <p:cNvSpPr txBox="1">
            <a:spLocks noChangeArrowheads="1"/>
          </p:cNvSpPr>
          <p:nvPr/>
        </p:nvSpPr>
        <p:spPr bwMode="auto">
          <a:xfrm>
            <a:off x="2667000" y="2209800"/>
            <a:ext cx="1524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Use objective intent test</a:t>
            </a:r>
          </a:p>
        </p:txBody>
      </p:sp>
      <p:sp>
        <p:nvSpPr>
          <p:cNvPr id="2068" name="Text Box 22">
            <a:extLst>
              <a:ext uri="{FF2B5EF4-FFF2-40B4-BE49-F238E27FC236}">
                <a16:creationId xmlns:a16="http://schemas.microsoft.com/office/drawing/2014/main" id="{470EFC37-9A9D-4BDF-AECC-C9B186BF32C5}"/>
              </a:ext>
            </a:extLst>
          </p:cNvPr>
          <p:cNvSpPr txBox="1">
            <a:spLocks noChangeArrowheads="1"/>
          </p:cNvSpPr>
          <p:nvPr/>
        </p:nvSpPr>
        <p:spPr bwMode="auto">
          <a:xfrm>
            <a:off x="2590800" y="3048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Relevant trade usage?</a:t>
            </a:r>
          </a:p>
        </p:txBody>
      </p:sp>
      <p:sp>
        <p:nvSpPr>
          <p:cNvPr id="2069" name="Line 23">
            <a:extLst>
              <a:ext uri="{FF2B5EF4-FFF2-40B4-BE49-F238E27FC236}">
                <a16:creationId xmlns:a16="http://schemas.microsoft.com/office/drawing/2014/main" id="{644EEED2-75D8-4C28-8B52-242ECCC3037F}"/>
              </a:ext>
            </a:extLst>
          </p:cNvPr>
          <p:cNvSpPr>
            <a:spLocks noChangeShapeType="1"/>
          </p:cNvSpPr>
          <p:nvPr/>
        </p:nvSpPr>
        <p:spPr bwMode="auto">
          <a:xfrm flipH="1">
            <a:off x="3581400" y="1752600"/>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0" name="Line 24">
            <a:extLst>
              <a:ext uri="{FF2B5EF4-FFF2-40B4-BE49-F238E27FC236}">
                <a16:creationId xmlns:a16="http://schemas.microsoft.com/office/drawing/2014/main" id="{C4FECAAF-8295-4466-ACD5-D49E2C8DF991}"/>
              </a:ext>
            </a:extLst>
          </p:cNvPr>
          <p:cNvSpPr>
            <a:spLocks noChangeShapeType="1"/>
          </p:cNvSpPr>
          <p:nvPr/>
        </p:nvSpPr>
        <p:spPr bwMode="auto">
          <a:xfrm>
            <a:off x="4572000" y="1752600"/>
            <a:ext cx="838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1" name="Text Box 25">
            <a:extLst>
              <a:ext uri="{FF2B5EF4-FFF2-40B4-BE49-F238E27FC236}">
                <a16:creationId xmlns:a16="http://schemas.microsoft.com/office/drawing/2014/main" id="{3E30B6D7-9721-451E-A2B5-20E3C7B197EC}"/>
              </a:ext>
            </a:extLst>
          </p:cNvPr>
          <p:cNvSpPr txBox="1">
            <a:spLocks noChangeArrowheads="1"/>
          </p:cNvSpPr>
          <p:nvPr/>
        </p:nvSpPr>
        <p:spPr bwMode="auto">
          <a:xfrm>
            <a:off x="2133600" y="8382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72" name="Text Box 27">
            <a:extLst>
              <a:ext uri="{FF2B5EF4-FFF2-40B4-BE49-F238E27FC236}">
                <a16:creationId xmlns:a16="http://schemas.microsoft.com/office/drawing/2014/main" id="{E2C012EE-6DC7-4A01-91FD-1BAE191FC705}"/>
              </a:ext>
            </a:extLst>
          </p:cNvPr>
          <p:cNvSpPr txBox="1">
            <a:spLocks noChangeArrowheads="1"/>
          </p:cNvSpPr>
          <p:nvPr/>
        </p:nvSpPr>
        <p:spPr bwMode="auto">
          <a:xfrm>
            <a:off x="3352800" y="18288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73" name="Text Box 28">
            <a:extLst>
              <a:ext uri="{FF2B5EF4-FFF2-40B4-BE49-F238E27FC236}">
                <a16:creationId xmlns:a16="http://schemas.microsoft.com/office/drawing/2014/main" id="{D4D86094-5267-46F0-8ECA-4A0319906606}"/>
              </a:ext>
            </a:extLst>
          </p:cNvPr>
          <p:cNvSpPr txBox="1">
            <a:spLocks noChangeArrowheads="1"/>
          </p:cNvSpPr>
          <p:nvPr/>
        </p:nvSpPr>
        <p:spPr bwMode="auto">
          <a:xfrm>
            <a:off x="4343400" y="28956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74" name="Text Box 29">
            <a:extLst>
              <a:ext uri="{FF2B5EF4-FFF2-40B4-BE49-F238E27FC236}">
                <a16:creationId xmlns:a16="http://schemas.microsoft.com/office/drawing/2014/main" id="{7519C5FF-391D-4C2B-B7AC-38FB4FF671C7}"/>
              </a:ext>
            </a:extLst>
          </p:cNvPr>
          <p:cNvSpPr txBox="1">
            <a:spLocks noChangeArrowheads="1"/>
          </p:cNvSpPr>
          <p:nvPr/>
        </p:nvSpPr>
        <p:spPr bwMode="auto">
          <a:xfrm>
            <a:off x="2133600" y="41148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75" name="Text Box 30">
            <a:extLst>
              <a:ext uri="{FF2B5EF4-FFF2-40B4-BE49-F238E27FC236}">
                <a16:creationId xmlns:a16="http://schemas.microsoft.com/office/drawing/2014/main" id="{99833884-7715-4E8C-87BF-D8615F582066}"/>
              </a:ext>
            </a:extLst>
          </p:cNvPr>
          <p:cNvSpPr txBox="1">
            <a:spLocks noChangeArrowheads="1"/>
          </p:cNvSpPr>
          <p:nvPr/>
        </p:nvSpPr>
        <p:spPr bwMode="auto">
          <a:xfrm>
            <a:off x="3810000" y="41148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76" name="Text Box 31">
            <a:extLst>
              <a:ext uri="{FF2B5EF4-FFF2-40B4-BE49-F238E27FC236}">
                <a16:creationId xmlns:a16="http://schemas.microsoft.com/office/drawing/2014/main" id="{3BDAC297-B6C3-43D6-9309-F1A60ED24552}"/>
              </a:ext>
            </a:extLst>
          </p:cNvPr>
          <p:cNvSpPr txBox="1">
            <a:spLocks noChangeArrowheads="1"/>
          </p:cNvSpPr>
          <p:nvPr/>
        </p:nvSpPr>
        <p:spPr bwMode="auto">
          <a:xfrm>
            <a:off x="4495800" y="762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77" name="Text Box 34">
            <a:extLst>
              <a:ext uri="{FF2B5EF4-FFF2-40B4-BE49-F238E27FC236}">
                <a16:creationId xmlns:a16="http://schemas.microsoft.com/office/drawing/2014/main" id="{33F5F12D-1461-4446-90C2-0F823724FC39}"/>
              </a:ext>
            </a:extLst>
          </p:cNvPr>
          <p:cNvSpPr txBox="1">
            <a:spLocks noChangeArrowheads="1"/>
          </p:cNvSpPr>
          <p:nvPr/>
        </p:nvSpPr>
        <p:spPr bwMode="auto">
          <a:xfrm>
            <a:off x="5105400" y="17526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78" name="Text Box 35">
            <a:extLst>
              <a:ext uri="{FF2B5EF4-FFF2-40B4-BE49-F238E27FC236}">
                <a16:creationId xmlns:a16="http://schemas.microsoft.com/office/drawing/2014/main" id="{73DD7773-6612-444D-B704-76D2DFF5A5A3}"/>
              </a:ext>
            </a:extLst>
          </p:cNvPr>
          <p:cNvSpPr txBox="1">
            <a:spLocks noChangeArrowheads="1"/>
          </p:cNvSpPr>
          <p:nvPr/>
        </p:nvSpPr>
        <p:spPr bwMode="auto">
          <a:xfrm>
            <a:off x="6324600" y="28956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79" name="Text Box 36">
            <a:extLst>
              <a:ext uri="{FF2B5EF4-FFF2-40B4-BE49-F238E27FC236}">
                <a16:creationId xmlns:a16="http://schemas.microsoft.com/office/drawing/2014/main" id="{DBDFB0A9-183E-42BF-9E13-FB38BC51113D}"/>
              </a:ext>
            </a:extLst>
          </p:cNvPr>
          <p:cNvSpPr txBox="1">
            <a:spLocks noChangeArrowheads="1"/>
          </p:cNvSpPr>
          <p:nvPr/>
        </p:nvSpPr>
        <p:spPr bwMode="auto">
          <a:xfrm>
            <a:off x="7848600" y="4191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80" name="Text Box 37">
            <a:extLst>
              <a:ext uri="{FF2B5EF4-FFF2-40B4-BE49-F238E27FC236}">
                <a16:creationId xmlns:a16="http://schemas.microsoft.com/office/drawing/2014/main" id="{12B52272-3A60-447D-BF75-9C6A92093F3F}"/>
              </a:ext>
            </a:extLst>
          </p:cNvPr>
          <p:cNvSpPr txBox="1">
            <a:spLocks noChangeArrowheads="1"/>
          </p:cNvSpPr>
          <p:nvPr/>
        </p:nvSpPr>
        <p:spPr bwMode="auto">
          <a:xfrm>
            <a:off x="304800" y="1447800"/>
            <a:ext cx="17526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Presumption is to interpret in accord with trade usage</a:t>
            </a:r>
          </a:p>
        </p:txBody>
      </p:sp>
      <p:sp>
        <p:nvSpPr>
          <p:cNvPr id="2081" name="Text Box 38">
            <a:extLst>
              <a:ext uri="{FF2B5EF4-FFF2-40B4-BE49-F238E27FC236}">
                <a16:creationId xmlns:a16="http://schemas.microsoft.com/office/drawing/2014/main" id="{7B68B2F3-C443-4373-993A-EB153E6D4B3E}"/>
              </a:ext>
            </a:extLst>
          </p:cNvPr>
          <p:cNvSpPr txBox="1">
            <a:spLocks noChangeArrowheads="1"/>
          </p:cNvSpPr>
          <p:nvPr/>
        </p:nvSpPr>
        <p:spPr bwMode="auto">
          <a:xfrm>
            <a:off x="5943600" y="41910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F0B6E-F736-4D04-91A1-485BC4DBB497}"/>
              </a:ext>
            </a:extLst>
          </p:cNvPr>
          <p:cNvSpPr>
            <a:spLocks noGrp="1"/>
          </p:cNvSpPr>
          <p:nvPr>
            <p:ph type="title"/>
          </p:nvPr>
        </p:nvSpPr>
        <p:spPr/>
        <p:txBody>
          <a:bodyPr/>
          <a:lstStyle/>
          <a:p>
            <a:r>
              <a:rPr lang="en-US" dirty="0"/>
              <a:t>A Preliminary Question</a:t>
            </a:r>
          </a:p>
        </p:txBody>
      </p:sp>
      <p:sp>
        <p:nvSpPr>
          <p:cNvPr id="3" name="Content Placeholder 2">
            <a:extLst>
              <a:ext uri="{FF2B5EF4-FFF2-40B4-BE49-F238E27FC236}">
                <a16:creationId xmlns:a16="http://schemas.microsoft.com/office/drawing/2014/main" id="{67E4BE05-54D9-4D2F-B35B-C543055979C5}"/>
              </a:ext>
            </a:extLst>
          </p:cNvPr>
          <p:cNvSpPr>
            <a:spLocks noGrp="1"/>
          </p:cNvSpPr>
          <p:nvPr>
            <p:ph idx="1"/>
          </p:nvPr>
        </p:nvSpPr>
        <p:spPr/>
        <p:txBody>
          <a:bodyPr/>
          <a:lstStyle/>
          <a:p>
            <a:r>
              <a:rPr lang="en-US" dirty="0"/>
              <a:t>Suppose you ask a bookstore for a copy of </a:t>
            </a:r>
            <a:r>
              <a:rPr lang="en-US" i="1" dirty="0"/>
              <a:t>War and Peace</a:t>
            </a:r>
            <a:r>
              <a:rPr lang="en-US" dirty="0"/>
              <a:t>.</a:t>
            </a:r>
          </a:p>
          <a:p>
            <a:r>
              <a:rPr lang="en-US" dirty="0"/>
              <a:t>They produced volume 1 of a two-volume work. </a:t>
            </a:r>
          </a:p>
          <a:p>
            <a:r>
              <a:rPr lang="en-US" dirty="0"/>
              <a:t>Would you say</a:t>
            </a:r>
          </a:p>
          <a:p>
            <a:r>
              <a:rPr lang="en-US" dirty="0"/>
              <a:t>“Thanks,” or</a:t>
            </a:r>
          </a:p>
          <a:p>
            <a:r>
              <a:rPr lang="en-US" dirty="0"/>
              <a:t>“I want the whole thing”?</a:t>
            </a:r>
          </a:p>
        </p:txBody>
      </p:sp>
    </p:spTree>
    <p:extLst>
      <p:ext uri="{BB962C8B-B14F-4D97-AF65-F5344CB8AC3E}">
        <p14:creationId xmlns:p14="http://schemas.microsoft.com/office/powerpoint/2010/main" val="2117655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BC34C-7E40-4F66-A806-D02E616FEAA1}"/>
              </a:ext>
            </a:extLst>
          </p:cNvPr>
          <p:cNvSpPr>
            <a:spLocks noGrp="1"/>
          </p:cNvSpPr>
          <p:nvPr>
            <p:ph type="title"/>
          </p:nvPr>
        </p:nvSpPr>
        <p:spPr/>
        <p:txBody>
          <a:bodyPr/>
          <a:lstStyle/>
          <a:p>
            <a:r>
              <a:rPr lang="en-US" dirty="0"/>
              <a:t>Trade Usage</a:t>
            </a:r>
          </a:p>
        </p:txBody>
      </p:sp>
      <p:sp>
        <p:nvSpPr>
          <p:cNvPr id="3" name="Content Placeholder 2">
            <a:extLst>
              <a:ext uri="{FF2B5EF4-FFF2-40B4-BE49-F238E27FC236}">
                <a16:creationId xmlns:a16="http://schemas.microsoft.com/office/drawing/2014/main" id="{D157DA62-3E8A-42F8-9E54-0B1EA814D34C}"/>
              </a:ext>
            </a:extLst>
          </p:cNvPr>
          <p:cNvSpPr>
            <a:spLocks noGrp="1"/>
          </p:cNvSpPr>
          <p:nvPr>
            <p:ph idx="1"/>
          </p:nvPr>
        </p:nvSpPr>
        <p:spPr/>
        <p:txBody>
          <a:bodyPr/>
          <a:lstStyle/>
          <a:p>
            <a:pPr marL="0" marR="0">
              <a:spcBef>
                <a:spcPts val="0"/>
              </a:spcBef>
              <a:spcAft>
                <a:spcPts val="0"/>
              </a:spcAft>
            </a:pPr>
            <a:r>
              <a:rPr lang="en-US" sz="2800" dirty="0">
                <a:effectLst/>
                <a:ea typeface="Times New Roman" panose="02020603050405020304" pitchFamily="18" charset="0"/>
              </a:rPr>
              <a:t>Trade usage is an established pattern of use of an expression in an industry where any person in that industry can be expected to understand the term in that way.</a:t>
            </a:r>
          </a:p>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If there is trade usage, there is a strong presumption to interpret the contractual term in accord with that usage</a:t>
            </a:r>
            <a:endParaRPr lang="en-US" sz="4000" dirty="0"/>
          </a:p>
        </p:txBody>
      </p:sp>
    </p:spTree>
    <p:extLst>
      <p:ext uri="{BB962C8B-B14F-4D97-AF65-F5344CB8AC3E}">
        <p14:creationId xmlns:p14="http://schemas.microsoft.com/office/powerpoint/2010/main" val="2599374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766C0-230C-4E2E-B711-EA67622452B9}"/>
              </a:ext>
            </a:extLst>
          </p:cNvPr>
          <p:cNvSpPr>
            <a:spLocks noGrp="1"/>
          </p:cNvSpPr>
          <p:nvPr>
            <p:ph type="title"/>
          </p:nvPr>
        </p:nvSpPr>
        <p:spPr/>
        <p:txBody>
          <a:bodyPr/>
          <a:lstStyle/>
          <a:p>
            <a:r>
              <a:rPr lang="en-US" dirty="0"/>
              <a:t>Victor/Victoria</a:t>
            </a:r>
          </a:p>
        </p:txBody>
      </p:sp>
      <p:sp>
        <p:nvSpPr>
          <p:cNvPr id="3" name="Content Placeholder 2">
            <a:extLst>
              <a:ext uri="{FF2B5EF4-FFF2-40B4-BE49-F238E27FC236}">
                <a16:creationId xmlns:a16="http://schemas.microsoft.com/office/drawing/2014/main" id="{49E2618E-0577-44BC-9075-C6C42706C201}"/>
              </a:ext>
            </a:extLst>
          </p:cNvPr>
          <p:cNvSpPr>
            <a:spLocks noGrp="1"/>
          </p:cNvSpPr>
          <p:nvPr>
            <p:ph idx="1"/>
          </p:nvPr>
        </p:nvSpPr>
        <p:spPr>
          <a:xfrm>
            <a:off x="457200" y="1600200"/>
            <a:ext cx="8229600" cy="5105400"/>
          </a:xfrm>
        </p:spPr>
        <p:txBody>
          <a:bodyPr/>
          <a:lstStyle/>
          <a:p>
            <a:pPr marL="0">
              <a:spcBef>
                <a:spcPts val="0"/>
              </a:spcBef>
              <a:spcAft>
                <a:spcPts val="0"/>
              </a:spcAft>
            </a:pPr>
            <a:r>
              <a:rPr lang="en-US" sz="2200" dirty="0">
                <a:solidFill>
                  <a:srgbClr val="000000"/>
                </a:solidFill>
                <a:effectLst/>
                <a:ea typeface="Calibri" panose="020F0502020204030204" pitchFamily="34" charset="0"/>
                <a:cs typeface="Times New Roman" panose="02020603050405020304" pitchFamily="18" charset="0"/>
              </a:rPr>
              <a:t>Victor agrees to sell 10 barrels of beer to Victoria at $100 a barrel. As both Victor and Victoria know, the standard practice (and Victor’s practice) is to use 31 gallon wooden barrels, and they know—as everyone in the trade knows—that the barrels hold less than 31 gallons as the get older. No one complains. All accept deliveries of a mix of newer and older barrels. There is a statute that defines a barrel as 31½ gallons. The trade</a:t>
            </a:r>
            <a:r>
              <a:rPr lang="en-US" sz="2200" dirty="0">
                <a:solidFill>
                  <a:srgbClr val="000000"/>
                </a:solidFill>
                <a:ea typeface="Calibri" panose="020F0502020204030204" pitchFamily="34" charset="0"/>
                <a:cs typeface="Times New Roman" panose="02020603050405020304" pitchFamily="18" charset="0"/>
              </a:rPr>
              <a:t> usage is that “barrel” means </a:t>
            </a:r>
            <a:r>
              <a:rPr lang="en-US" sz="2200" i="1" dirty="0">
                <a:solidFill>
                  <a:srgbClr val="000000"/>
                </a:solidFill>
                <a:ea typeface="Calibri" panose="020F0502020204030204" pitchFamily="34" charset="0"/>
                <a:cs typeface="Times New Roman" panose="02020603050405020304" pitchFamily="18" charset="0"/>
              </a:rPr>
              <a:t>barrel in current use</a:t>
            </a:r>
            <a:r>
              <a:rPr lang="en-US" sz="2200" dirty="0">
                <a:solidFill>
                  <a:srgbClr val="000000"/>
                </a:solidFill>
                <a:ea typeface="Calibri" panose="020F0502020204030204" pitchFamily="34" charset="0"/>
                <a:cs typeface="Times New Roman" panose="02020603050405020304" pitchFamily="18" charset="0"/>
              </a:rPr>
              <a:t>. </a:t>
            </a:r>
            <a:endParaRPr lang="en-US" sz="2200" dirty="0">
              <a:solidFill>
                <a:srgbClr val="000000"/>
              </a:solidFill>
              <a:effectLst/>
              <a:ea typeface="Calibri" panose="020F0502020204030204" pitchFamily="34" charset="0"/>
              <a:cs typeface="Times New Roman" panose="02020603050405020304" pitchFamily="18" charset="0"/>
            </a:endParaRPr>
          </a:p>
          <a:p>
            <a:pPr marL="0" marR="0">
              <a:spcBef>
                <a:spcPts val="0"/>
              </a:spcBef>
              <a:spcAft>
                <a:spcPts val="0"/>
              </a:spcAft>
            </a:pPr>
            <a:r>
              <a:rPr lang="en-US" sz="2200" dirty="0">
                <a:solidFill>
                  <a:srgbClr val="000000"/>
                </a:solidFill>
                <a:effectLst/>
                <a:ea typeface="Calibri" panose="020F0502020204030204" pitchFamily="34" charset="0"/>
                <a:cs typeface="Times New Roman" panose="02020603050405020304" pitchFamily="18" charset="0"/>
              </a:rPr>
              <a:t>Victor delivers 10 barrels. The barrels are a mix of newer and older barrels</a:t>
            </a:r>
            <a:r>
              <a:rPr lang="en-US" sz="2200" dirty="0">
                <a:solidFill>
                  <a:srgbClr val="000000"/>
                </a:solidFill>
                <a:ea typeface="Calibri" panose="020F0502020204030204" pitchFamily="34" charset="0"/>
                <a:cs typeface="Times New Roman" panose="02020603050405020304" pitchFamily="18" charset="0"/>
              </a:rPr>
              <a:t>, some holding 31 gallons, some less. </a:t>
            </a:r>
            <a:endParaRPr lang="en-US" sz="2200" dirty="0">
              <a:solidFill>
                <a:srgbClr val="000000"/>
              </a:solidFill>
              <a:effectLst/>
              <a:ea typeface="Calibri" panose="020F0502020204030204" pitchFamily="34" charset="0"/>
              <a:cs typeface="Times New Roman" panose="02020603050405020304" pitchFamily="18" charset="0"/>
            </a:endParaRPr>
          </a:p>
          <a:p>
            <a:pPr marL="0" marR="0">
              <a:spcBef>
                <a:spcPts val="0"/>
              </a:spcBef>
              <a:spcAft>
                <a:spcPts val="0"/>
              </a:spcAft>
            </a:pPr>
            <a:r>
              <a:rPr lang="en-US" sz="2200" dirty="0">
                <a:solidFill>
                  <a:srgbClr val="000000"/>
                </a:solidFill>
                <a:effectLst/>
                <a:ea typeface="Calibri" panose="020F0502020204030204" pitchFamily="34" charset="0"/>
                <a:cs typeface="Times New Roman" panose="02020603050405020304" pitchFamily="18" charset="0"/>
              </a:rPr>
              <a:t>Did Victor breach his promise?</a:t>
            </a:r>
          </a:p>
          <a:p>
            <a:pPr marL="457200" marR="0" lvl="0" indent="-457200">
              <a:spcBef>
                <a:spcPts val="0"/>
              </a:spcBef>
              <a:spcAft>
                <a:spcPts val="0"/>
              </a:spcAft>
              <a:buSzPct val="100000"/>
              <a:buFont typeface="+mj-lt"/>
              <a:buAutoNum type="alphaLcParenR"/>
            </a:pPr>
            <a:r>
              <a:rPr lang="en-US" sz="2200" dirty="0">
                <a:solidFill>
                  <a:srgbClr val="000000"/>
                </a:solidFill>
                <a:effectLst/>
                <a:ea typeface="Calibri" panose="020F0502020204030204" pitchFamily="34" charset="0"/>
                <a:cs typeface="Times New Roman" panose="02020603050405020304" pitchFamily="18" charset="0"/>
              </a:rPr>
              <a:t>Yes, because of the statutory definition. </a:t>
            </a:r>
          </a:p>
          <a:p>
            <a:pPr marL="457200" marR="0" lvl="0" indent="-457200">
              <a:spcBef>
                <a:spcPts val="0"/>
              </a:spcBef>
              <a:spcAft>
                <a:spcPts val="0"/>
              </a:spcAft>
              <a:buSzPct val="100000"/>
              <a:buFont typeface="+mj-lt"/>
              <a:buAutoNum type="alphaLcParenR"/>
            </a:pPr>
            <a:r>
              <a:rPr lang="en-US" sz="2200" dirty="0">
                <a:solidFill>
                  <a:srgbClr val="000000"/>
                </a:solidFill>
                <a:effectLst/>
                <a:ea typeface="Calibri" panose="020F0502020204030204" pitchFamily="34" charset="0"/>
                <a:cs typeface="Times New Roman" panose="02020603050405020304" pitchFamily="18" charset="0"/>
              </a:rPr>
              <a:t>No</a:t>
            </a:r>
          </a:p>
          <a:p>
            <a:endParaRPr lang="en-US" dirty="0"/>
          </a:p>
        </p:txBody>
      </p:sp>
    </p:spTree>
    <p:extLst>
      <p:ext uri="{BB962C8B-B14F-4D97-AF65-F5344CB8AC3E}">
        <p14:creationId xmlns:p14="http://schemas.microsoft.com/office/powerpoint/2010/main" val="3198918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D3631-5A75-4831-BECF-F0E02739E480}"/>
              </a:ext>
            </a:extLst>
          </p:cNvPr>
          <p:cNvSpPr>
            <a:spLocks noGrp="1"/>
          </p:cNvSpPr>
          <p:nvPr>
            <p:ph type="title"/>
          </p:nvPr>
        </p:nvSpPr>
        <p:spPr/>
        <p:txBody>
          <a:bodyPr/>
          <a:lstStyle/>
          <a:p>
            <a:r>
              <a:rPr lang="en-US" dirty="0"/>
              <a:t>Berwick &amp; Smith v. Salem Press</a:t>
            </a:r>
          </a:p>
        </p:txBody>
      </p:sp>
      <p:sp>
        <p:nvSpPr>
          <p:cNvPr id="3" name="Content Placeholder 2">
            <a:extLst>
              <a:ext uri="{FF2B5EF4-FFF2-40B4-BE49-F238E27FC236}">
                <a16:creationId xmlns:a16="http://schemas.microsoft.com/office/drawing/2014/main" id="{F93CF4C3-F5AD-4BC2-8299-4DC0F090DE6C}"/>
              </a:ext>
            </a:extLst>
          </p:cNvPr>
          <p:cNvSpPr>
            <a:spLocks noGrp="1"/>
          </p:cNvSpPr>
          <p:nvPr>
            <p:ph idx="1"/>
          </p:nvPr>
        </p:nvSpPr>
        <p:spPr/>
        <p:txBody>
          <a:bodyPr/>
          <a:lstStyle/>
          <a:p>
            <a:r>
              <a:rPr lang="en-US" dirty="0"/>
              <a:t>Berwick &amp; Smith hired Salem Press to print the two volume work </a:t>
            </a:r>
            <a:r>
              <a:rPr lang="en-US" i="1" dirty="0"/>
              <a:t>Master Plots</a:t>
            </a:r>
            <a:r>
              <a:rPr lang="en-US" dirty="0"/>
              <a:t>.</a:t>
            </a:r>
          </a:p>
          <a:p>
            <a:r>
              <a:rPr lang="en-US" dirty="0"/>
              <a:t>The “price was quoted as ‘5,000 copies at .561 10,000 copies at .538.’”</a:t>
            </a:r>
          </a:p>
          <a:p>
            <a:r>
              <a:rPr lang="en-US" dirty="0"/>
              <a:t>The trade usage in the publish industry is that “copy” means one volume.  </a:t>
            </a:r>
          </a:p>
        </p:txBody>
      </p:sp>
    </p:spTree>
    <p:extLst>
      <p:ext uri="{BB962C8B-B14F-4D97-AF65-F5344CB8AC3E}">
        <p14:creationId xmlns:p14="http://schemas.microsoft.com/office/powerpoint/2010/main" val="3023017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28A57-BB04-4CBA-B46E-FD41BA4980E8}"/>
              </a:ext>
            </a:extLst>
          </p:cNvPr>
          <p:cNvSpPr>
            <a:spLocks noGrp="1"/>
          </p:cNvSpPr>
          <p:nvPr>
            <p:ph type="title"/>
          </p:nvPr>
        </p:nvSpPr>
        <p:spPr/>
        <p:txBody>
          <a:bodyPr/>
          <a:lstStyle/>
          <a:p>
            <a:r>
              <a:rPr lang="en-US" dirty="0"/>
              <a:t>It Makes A Difference</a:t>
            </a:r>
          </a:p>
        </p:txBody>
      </p:sp>
      <p:sp>
        <p:nvSpPr>
          <p:cNvPr id="3" name="Content Placeholder 2">
            <a:extLst>
              <a:ext uri="{FF2B5EF4-FFF2-40B4-BE49-F238E27FC236}">
                <a16:creationId xmlns:a16="http://schemas.microsoft.com/office/drawing/2014/main" id="{9A60D1AD-9561-4CBE-A240-36BCA1A07D90}"/>
              </a:ext>
            </a:extLst>
          </p:cNvPr>
          <p:cNvSpPr>
            <a:spLocks noGrp="1"/>
          </p:cNvSpPr>
          <p:nvPr>
            <p:ph idx="1"/>
          </p:nvPr>
        </p:nvSpPr>
        <p:spPr/>
        <p:txBody>
          <a:bodyPr/>
          <a:lstStyle/>
          <a:p>
            <a:r>
              <a:rPr lang="en-US" dirty="0"/>
              <a:t>2500 two-volume sets costs $2805, not $1402.50.</a:t>
            </a:r>
          </a:p>
          <a:p>
            <a:r>
              <a:rPr lang="en-US" dirty="0"/>
              <a:t>Berwick &amp; Smith (new to the publishing trade) said they assumed that copy in the contract meant a two-volume set. </a:t>
            </a:r>
          </a:p>
          <a:p>
            <a:pPr lvl="1"/>
            <a:r>
              <a:rPr lang="en-US" dirty="0"/>
              <a:t>Just as you did in the bookstore.</a:t>
            </a:r>
          </a:p>
          <a:p>
            <a:endParaRPr lang="en-US" dirty="0"/>
          </a:p>
        </p:txBody>
      </p:sp>
    </p:spTree>
    <p:extLst>
      <p:ext uri="{BB962C8B-B14F-4D97-AF65-F5344CB8AC3E}">
        <p14:creationId xmlns:p14="http://schemas.microsoft.com/office/powerpoint/2010/main" val="1601416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F2CBF-1BEE-4A0B-848B-459586BE6F23}"/>
              </a:ext>
            </a:extLst>
          </p:cNvPr>
          <p:cNvSpPr>
            <a:spLocks noGrp="1"/>
          </p:cNvSpPr>
          <p:nvPr>
            <p:ph type="title"/>
          </p:nvPr>
        </p:nvSpPr>
        <p:spPr/>
        <p:txBody>
          <a:bodyPr/>
          <a:lstStyle/>
          <a:p>
            <a:r>
              <a:rPr lang="en-US" dirty="0"/>
              <a:t>Restatement 201</a:t>
            </a:r>
          </a:p>
        </p:txBody>
      </p:sp>
      <p:sp>
        <p:nvSpPr>
          <p:cNvPr id="3" name="Content Placeholder 2">
            <a:extLst>
              <a:ext uri="{FF2B5EF4-FFF2-40B4-BE49-F238E27FC236}">
                <a16:creationId xmlns:a16="http://schemas.microsoft.com/office/drawing/2014/main" id="{91A32D77-2351-4149-8494-F3B9DC213ACA}"/>
              </a:ext>
            </a:extLst>
          </p:cNvPr>
          <p:cNvSpPr>
            <a:spLocks noGrp="1"/>
          </p:cNvSpPr>
          <p:nvPr>
            <p:ph idx="1"/>
          </p:nvPr>
        </p:nvSpPr>
        <p:spPr>
          <a:xfrm>
            <a:off x="457200" y="1676400"/>
            <a:ext cx="8229600" cy="4876800"/>
          </a:xfrm>
        </p:spPr>
        <p:txBody>
          <a:bodyPr/>
          <a:lstStyle/>
          <a:p>
            <a:r>
              <a:rPr lang="en-US" sz="2400" dirty="0">
                <a:effectLst/>
                <a:ea typeface="Times New Roman" panose="02020603050405020304" pitchFamily="18" charset="0"/>
                <a:cs typeface="Arial" panose="020B0604020202020204" pitchFamily="34" charset="0"/>
              </a:rPr>
              <a:t>“(1) Where the parties have attached the same meaning to a promise or agreement or a term thereof, it is interpreted in accordance with that meaning.”</a:t>
            </a:r>
          </a:p>
          <a:p>
            <a:r>
              <a:rPr lang="en-US" sz="2400" dirty="0">
                <a:ea typeface="Times New Roman" panose="02020603050405020304" pitchFamily="18" charset="0"/>
                <a:cs typeface="Arial" panose="020B0604020202020204" pitchFamily="34" charset="0"/>
              </a:rPr>
              <a:t>When do the parties attach “</a:t>
            </a:r>
            <a:r>
              <a:rPr lang="en-US" sz="2400" dirty="0">
                <a:effectLst/>
                <a:ea typeface="Times New Roman" panose="02020603050405020304" pitchFamily="18" charset="0"/>
                <a:cs typeface="Arial" panose="020B0604020202020204" pitchFamily="34" charset="0"/>
              </a:rPr>
              <a:t>the same meaning to a promise or agreement or a term thereof”? </a:t>
            </a:r>
          </a:p>
          <a:p>
            <a:r>
              <a:rPr lang="en-US" sz="2400" b="1" dirty="0">
                <a:ea typeface="Times New Roman" panose="02020603050405020304" pitchFamily="18" charset="0"/>
                <a:cs typeface="Arial" panose="020B0604020202020204" pitchFamily="34" charset="0"/>
              </a:rPr>
              <a:t>When a reasonable person in the circumstances would interpret the words has a having one, determinate meaning. </a:t>
            </a:r>
            <a:endParaRPr lang="en-US" sz="2400" b="1" dirty="0">
              <a:effectLst/>
              <a:ea typeface="Times New Roman" panose="02020603050405020304" pitchFamily="18" charset="0"/>
            </a:endParaRPr>
          </a:p>
          <a:p>
            <a:r>
              <a:rPr lang="en-US" dirty="0"/>
              <a:t>Restatement 201 </a:t>
            </a:r>
            <a:r>
              <a:rPr lang="en-US" b="1" dirty="0"/>
              <a:t>just is</a:t>
            </a:r>
            <a:r>
              <a:rPr lang="en-US" dirty="0"/>
              <a:t> the Objective Intent Test. </a:t>
            </a:r>
          </a:p>
          <a:p>
            <a:r>
              <a:rPr lang="en-US" dirty="0"/>
              <a:t>It is not a separate rule!!</a:t>
            </a:r>
          </a:p>
        </p:txBody>
      </p:sp>
    </p:spTree>
    <p:extLst>
      <p:ext uri="{BB962C8B-B14F-4D97-AF65-F5344CB8AC3E}">
        <p14:creationId xmlns:p14="http://schemas.microsoft.com/office/powerpoint/2010/main" val="3469894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43844-8D6B-492F-979B-971A071837CB}"/>
              </a:ext>
            </a:extLst>
          </p:cNvPr>
          <p:cNvSpPr>
            <a:spLocks noGrp="1"/>
          </p:cNvSpPr>
          <p:nvPr>
            <p:ph type="title"/>
          </p:nvPr>
        </p:nvSpPr>
        <p:spPr/>
        <p:txBody>
          <a:bodyPr/>
          <a:lstStyle/>
          <a:p>
            <a:r>
              <a:rPr lang="en-US" dirty="0"/>
              <a:t>201 (2)</a:t>
            </a:r>
          </a:p>
        </p:txBody>
      </p:sp>
      <p:sp>
        <p:nvSpPr>
          <p:cNvPr id="3" name="Content Placeholder 2">
            <a:extLst>
              <a:ext uri="{FF2B5EF4-FFF2-40B4-BE49-F238E27FC236}">
                <a16:creationId xmlns:a16="http://schemas.microsoft.com/office/drawing/2014/main" id="{FC799EB5-F93F-47FA-AC24-CFE8A6E91788}"/>
              </a:ext>
            </a:extLst>
          </p:cNvPr>
          <p:cNvSpPr>
            <a:spLocks noGrp="1"/>
          </p:cNvSpPr>
          <p:nvPr>
            <p:ph idx="1"/>
          </p:nvPr>
        </p:nvSpPr>
        <p:spPr>
          <a:xfrm>
            <a:off x="424542" y="1163637"/>
            <a:ext cx="8490857" cy="4530725"/>
          </a:xfrm>
        </p:spPr>
        <p:txBody>
          <a:bodyPr/>
          <a:lstStyle/>
          <a:p>
            <a:pPr marL="0" marR="0"/>
            <a:r>
              <a:rPr lang="en-US" sz="2800" dirty="0">
                <a:effectLst/>
                <a:latin typeface="Verdana" panose="020B0604030504040204" pitchFamily="34" charset="0"/>
                <a:ea typeface="Times New Roman" panose="02020603050405020304" pitchFamily="18" charset="0"/>
                <a:cs typeface="Arial" panose="020B0604020202020204" pitchFamily="34" charset="0"/>
              </a:rPr>
              <a:t>(</a:t>
            </a:r>
            <a:r>
              <a:rPr lang="en-US" sz="2800" dirty="0">
                <a:effectLst/>
                <a:ea typeface="Times New Roman" panose="02020603050405020304" pitchFamily="18" charset="0"/>
                <a:cs typeface="Arial" panose="020B0604020202020204" pitchFamily="34" charset="0"/>
              </a:rPr>
              <a:t>2) Where the parties have attached different meanings to a promise or agreement or a term thereof, it is interpreted in accordance with the meaning attached by one of them if at the time the agreement was made</a:t>
            </a:r>
            <a:endParaRPr lang="en-US" sz="2800" dirty="0">
              <a:effectLst/>
              <a:ea typeface="Times New Roman" panose="02020603050405020304" pitchFamily="18" charset="0"/>
            </a:endParaRPr>
          </a:p>
          <a:p>
            <a:r>
              <a:rPr lang="en-US" sz="2800" dirty="0">
                <a:effectLst/>
                <a:ea typeface="Times New Roman" panose="02020603050405020304" pitchFamily="18" charset="0"/>
                <a:cs typeface="Arial" panose="020B0604020202020204" pitchFamily="34" charset="0"/>
              </a:rPr>
              <a:t>(a) that party did not know of any different meaning attached by the other, and the other knew the meaning attached by the first party . . . </a:t>
            </a:r>
          </a:p>
          <a:p>
            <a:r>
              <a:rPr lang="en-US" sz="2800" dirty="0"/>
              <a:t>When do the parties “attach different meanings”?</a:t>
            </a:r>
          </a:p>
        </p:txBody>
      </p:sp>
    </p:spTree>
    <p:extLst>
      <p:ext uri="{BB962C8B-B14F-4D97-AF65-F5344CB8AC3E}">
        <p14:creationId xmlns:p14="http://schemas.microsoft.com/office/powerpoint/2010/main" val="3181216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dirty="0"/>
              <a:t>Attaching Different Meetings</a:t>
            </a:r>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3044825" y="1949450"/>
            <a:ext cx="130035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“Peerless” </a:t>
            </a:r>
          </a:p>
        </p:txBody>
      </p:sp>
      <p:sp>
        <p:nvSpPr>
          <p:cNvPr id="5" name="Oval Callout 4">
            <a:extLst>
              <a:ext uri="{FF2B5EF4-FFF2-40B4-BE49-F238E27FC236}">
                <a16:creationId xmlns:a16="http://schemas.microsoft.com/office/drawing/2014/main" id="{7EFF93A5-3492-4D39-AE55-8B88B5A82334}"/>
              </a:ext>
            </a:extLst>
          </p:cNvPr>
          <p:cNvSpPr/>
          <p:nvPr/>
        </p:nvSpPr>
        <p:spPr>
          <a:xfrm>
            <a:off x="2644775" y="1752600"/>
            <a:ext cx="1917700" cy="99060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1688" y="2319338"/>
            <a:ext cx="1843087"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892175"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13081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203517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1562100"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3811588" y="48006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41370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48482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4546600" y="5765800"/>
            <a:ext cx="273050" cy="904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1139825" y="2854325"/>
            <a:ext cx="1257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Early Peerless</a:t>
            </a:r>
          </a:p>
        </p:txBody>
      </p:sp>
      <p:pic>
        <p:nvPicPr>
          <p:cNvPr id="13327" name="Picture 2" descr="http://blogs.technet.com/resized-image.ashx/__size/550x0/__key/communityserver-blogs-components-weblogfiles/00-00-00-91-10/2018.StickFigure_5F00_Robe.png">
            <a:extLst>
              <a:ext uri="{FF2B5EF4-FFF2-40B4-BE49-F238E27FC236}">
                <a16:creationId xmlns:a16="http://schemas.microsoft.com/office/drawing/2014/main" id="{74808F6C-81E5-4B44-859E-7DEAE5E32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5713" y="27051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Content Placeholder 3">
            <a:extLst>
              <a:ext uri="{FF2B5EF4-FFF2-40B4-BE49-F238E27FC236}">
                <a16:creationId xmlns:a16="http://schemas.microsoft.com/office/drawing/2014/main" id="{A5E9E2FE-8A2E-49B1-9C84-AAE5A38E50F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67388" y="1038225"/>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562475" y="2435225"/>
            <a:ext cx="17399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4848225" y="2854325"/>
            <a:ext cx="11398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Late Peerless</a:t>
            </a:r>
          </a:p>
        </p:txBody>
      </p:sp>
      <p:sp>
        <p:nvSpPr>
          <p:cNvPr id="13331" name="TextBox 21">
            <a:extLst>
              <a:ext uri="{FF2B5EF4-FFF2-40B4-BE49-F238E27FC236}">
                <a16:creationId xmlns:a16="http://schemas.microsoft.com/office/drawing/2014/main" id="{1CE9E34B-89B0-42C8-871A-49D9A9AAA94D}"/>
              </a:ext>
            </a:extLst>
          </p:cNvPr>
          <p:cNvSpPr txBox="1">
            <a:spLocks noChangeArrowheads="1"/>
          </p:cNvSpPr>
          <p:nvPr/>
        </p:nvSpPr>
        <p:spPr bwMode="auto">
          <a:xfrm>
            <a:off x="6438900" y="1428750"/>
            <a:ext cx="22828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Could be early</a:t>
            </a:r>
          </a:p>
          <a:p>
            <a:pPr eaLnBrk="1" hangingPunct="1">
              <a:spcBef>
                <a:spcPct val="0"/>
              </a:spcBef>
              <a:buClrTx/>
              <a:buSzTx/>
              <a:buFontTx/>
              <a:buNone/>
            </a:pPr>
            <a:r>
              <a:rPr lang="en-US" altLang="en-US" sz="1800" dirty="0"/>
              <a:t>Could be late</a:t>
            </a:r>
          </a:p>
        </p:txBody>
      </p:sp>
      <p:sp>
        <p:nvSpPr>
          <p:cNvPr id="21" name="Line Callout 1 20">
            <a:extLst>
              <a:ext uri="{FF2B5EF4-FFF2-40B4-BE49-F238E27FC236}">
                <a16:creationId xmlns:a16="http://schemas.microsoft.com/office/drawing/2014/main" id="{09891A08-5DDF-484C-9DB0-E35821C91678}"/>
              </a:ext>
            </a:extLst>
          </p:cNvPr>
          <p:cNvSpPr/>
          <p:nvPr/>
        </p:nvSpPr>
        <p:spPr>
          <a:xfrm>
            <a:off x="6465888" y="5276850"/>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33" name="TextBox 23">
            <a:extLst>
              <a:ext uri="{FF2B5EF4-FFF2-40B4-BE49-F238E27FC236}">
                <a16:creationId xmlns:a16="http://schemas.microsoft.com/office/drawing/2014/main" id="{AB56CD5E-B084-4241-9024-5C0F428BC910}"/>
              </a:ext>
            </a:extLst>
          </p:cNvPr>
          <p:cNvSpPr txBox="1">
            <a:spLocks noChangeArrowheads="1"/>
          </p:cNvSpPr>
          <p:nvPr/>
        </p:nvSpPr>
        <p:spPr bwMode="auto">
          <a:xfrm>
            <a:off x="6605588" y="5486400"/>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The reasonable person.</a:t>
            </a:r>
          </a:p>
        </p:txBody>
      </p:sp>
      <p:sp>
        <p:nvSpPr>
          <p:cNvPr id="23" name="Oval 22">
            <a:extLst>
              <a:ext uri="{FF2B5EF4-FFF2-40B4-BE49-F238E27FC236}">
                <a16:creationId xmlns:a16="http://schemas.microsoft.com/office/drawing/2014/main" id="{E257B870-2836-49D2-A719-BE90519753B3}"/>
              </a:ext>
            </a:extLst>
          </p:cNvPr>
          <p:cNvSpPr/>
          <p:nvPr/>
        </p:nvSpPr>
        <p:spPr>
          <a:xfrm>
            <a:off x="7962900" y="3117850"/>
            <a:ext cx="114300" cy="1333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reeform 23">
            <a:extLst>
              <a:ext uri="{FF2B5EF4-FFF2-40B4-BE49-F238E27FC236}">
                <a16:creationId xmlns:a16="http://schemas.microsoft.com/office/drawing/2014/main" id="{8571E66F-C402-4E55-8EFE-94D5D222DEC5}"/>
              </a:ext>
            </a:extLst>
          </p:cNvPr>
          <p:cNvSpPr/>
          <p:nvPr/>
        </p:nvSpPr>
        <p:spPr>
          <a:xfrm>
            <a:off x="7994650" y="3422650"/>
            <a:ext cx="138113" cy="111125"/>
          </a:xfrm>
          <a:custGeom>
            <a:avLst/>
            <a:gdLst>
              <a:gd name="connsiteX0" fmla="*/ 0 w 138545"/>
              <a:gd name="connsiteY0" fmla="*/ 83127 h 111213"/>
              <a:gd name="connsiteX1" fmla="*/ 69272 w 138545"/>
              <a:gd name="connsiteY1" fmla="*/ 110836 h 111213"/>
              <a:gd name="connsiteX2" fmla="*/ 96982 w 138545"/>
              <a:gd name="connsiteY2" fmla="*/ 69272 h 111213"/>
              <a:gd name="connsiteX3" fmla="*/ 138545 w 138545"/>
              <a:gd name="connsiteY3" fmla="*/ 0 h 111213"/>
            </a:gdLst>
            <a:ahLst/>
            <a:cxnLst>
              <a:cxn ang="0">
                <a:pos x="connsiteX0" y="connsiteY0"/>
              </a:cxn>
              <a:cxn ang="0">
                <a:pos x="connsiteX1" y="connsiteY1"/>
              </a:cxn>
              <a:cxn ang="0">
                <a:pos x="connsiteX2" y="connsiteY2"/>
              </a:cxn>
              <a:cxn ang="0">
                <a:pos x="connsiteX3" y="connsiteY3"/>
              </a:cxn>
            </a:cxnLst>
            <a:rect l="l" t="t" r="r" b="b"/>
            <a:pathLst>
              <a:path w="138545" h="111213">
                <a:moveTo>
                  <a:pt x="0" y="83127"/>
                </a:moveTo>
                <a:cubicBezTo>
                  <a:pt x="23091" y="92363"/>
                  <a:pt x="44653" y="114353"/>
                  <a:pt x="69272" y="110836"/>
                </a:cubicBezTo>
                <a:cubicBezTo>
                  <a:pt x="85756" y="108481"/>
                  <a:pt x="89535" y="84165"/>
                  <a:pt x="96982" y="69272"/>
                </a:cubicBezTo>
                <a:cubicBezTo>
                  <a:pt x="132953" y="-2670"/>
                  <a:pt x="84422" y="54123"/>
                  <a:pt x="13854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2761</TotalTime>
  <Words>798</Words>
  <Application>Microsoft Office PowerPoint</Application>
  <PresentationFormat>On-screen Show (4:3)</PresentationFormat>
  <Paragraphs>75</Paragraphs>
  <Slides>12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Garamond</vt:lpstr>
      <vt:lpstr>Verdana</vt:lpstr>
      <vt:lpstr>Wingdings</vt:lpstr>
      <vt:lpstr>Edge</vt:lpstr>
      <vt:lpstr>Trade Usage and 201</vt:lpstr>
      <vt:lpstr>A Preliminary Question</vt:lpstr>
      <vt:lpstr>Trade Usage</vt:lpstr>
      <vt:lpstr>Victor/Victoria</vt:lpstr>
      <vt:lpstr>Berwick &amp; Smith v. Salem Press</vt:lpstr>
      <vt:lpstr>It Makes A Difference</vt:lpstr>
      <vt:lpstr>Restatement 201</vt:lpstr>
      <vt:lpstr>201 (2)</vt:lpstr>
      <vt:lpstr>Attaching Different Meetings</vt:lpstr>
      <vt:lpstr>201(3)</vt:lpstr>
      <vt:lpstr>Sowle and Heyman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458</cp:revision>
  <dcterms:created xsi:type="dcterms:W3CDTF">2004-02-06T21:25:14Z</dcterms:created>
  <dcterms:modified xsi:type="dcterms:W3CDTF">2022-06-27T22:02:53Z</dcterms:modified>
</cp:coreProperties>
</file>